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8"/>
  </p:notesMasterIdLst>
  <p:sldIdLst>
    <p:sldId id="257" r:id="rId2"/>
    <p:sldId id="356" r:id="rId3"/>
    <p:sldId id="357" r:id="rId4"/>
    <p:sldId id="358" r:id="rId5"/>
    <p:sldId id="360" r:id="rId6"/>
    <p:sldId id="359" r:id="rId7"/>
    <p:sldId id="36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321" r:id="rId24"/>
    <p:sldId id="375" r:id="rId25"/>
    <p:sldId id="376" r:id="rId26"/>
    <p:sldId id="379" r:id="rId27"/>
    <p:sldId id="366" r:id="rId28"/>
    <p:sldId id="381" r:id="rId29"/>
    <p:sldId id="371" r:id="rId30"/>
    <p:sldId id="374" r:id="rId31"/>
    <p:sldId id="387" r:id="rId32"/>
    <p:sldId id="384" r:id="rId33"/>
    <p:sldId id="389" r:id="rId34"/>
    <p:sldId id="392" r:id="rId35"/>
    <p:sldId id="342" r:id="rId36"/>
    <p:sldId id="343" r:id="rId37"/>
    <p:sldId id="320" r:id="rId38"/>
    <p:sldId id="265" r:id="rId39"/>
    <p:sldId id="266" r:id="rId40"/>
    <p:sldId id="267" r:id="rId41"/>
    <p:sldId id="268" r:id="rId42"/>
    <p:sldId id="269" r:id="rId43"/>
    <p:sldId id="394" r:id="rId44"/>
    <p:sldId id="294" r:id="rId45"/>
    <p:sldId id="288" r:id="rId46"/>
    <p:sldId id="297" r:id="rId47"/>
    <p:sldId id="270" r:id="rId48"/>
    <p:sldId id="298" r:id="rId49"/>
    <p:sldId id="299" r:id="rId50"/>
    <p:sldId id="300" r:id="rId51"/>
    <p:sldId id="301" r:id="rId52"/>
    <p:sldId id="304" r:id="rId53"/>
    <p:sldId id="307" r:id="rId54"/>
    <p:sldId id="302" r:id="rId55"/>
    <p:sldId id="303" r:id="rId56"/>
    <p:sldId id="308" r:id="rId57"/>
    <p:sldId id="306" r:id="rId58"/>
    <p:sldId id="310" r:id="rId59"/>
    <p:sldId id="311" r:id="rId60"/>
    <p:sldId id="312" r:id="rId61"/>
    <p:sldId id="309" r:id="rId62"/>
    <p:sldId id="313" r:id="rId63"/>
    <p:sldId id="317" r:id="rId64"/>
    <p:sldId id="395" r:id="rId65"/>
    <p:sldId id="318" r:id="rId66"/>
    <p:sldId id="322" r:id="rId67"/>
    <p:sldId id="323" r:id="rId68"/>
    <p:sldId id="314" r:id="rId69"/>
    <p:sldId id="324" r:id="rId70"/>
    <p:sldId id="325" r:id="rId71"/>
    <p:sldId id="327" r:id="rId72"/>
    <p:sldId id="326" r:id="rId73"/>
    <p:sldId id="328" r:id="rId74"/>
    <p:sldId id="315" r:id="rId75"/>
    <p:sldId id="329" r:id="rId76"/>
    <p:sldId id="331" r:id="rId77"/>
    <p:sldId id="332" r:id="rId78"/>
    <p:sldId id="333" r:id="rId79"/>
    <p:sldId id="316" r:id="rId80"/>
    <p:sldId id="334" r:id="rId81"/>
    <p:sldId id="335" r:id="rId82"/>
    <p:sldId id="336" r:id="rId83"/>
    <p:sldId id="337" r:id="rId84"/>
    <p:sldId id="345" r:id="rId85"/>
    <p:sldId id="341" r:id="rId86"/>
    <p:sldId id="338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68" r:id="rId96"/>
    <p:sldId id="396" r:id="rId9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40FF"/>
    <a:srgbClr val="EB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8"/>
    <p:restoredTop sz="94625"/>
  </p:normalViewPr>
  <p:slideViewPr>
    <p:cSldViewPr snapToGrid="0" snapToObjects="1">
      <p:cViewPr>
        <p:scale>
          <a:sx n="78" d="100"/>
          <a:sy n="78" d="100"/>
        </p:scale>
        <p:origin x="17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0E5C1-93DA-4B42-A076-AE19FF2508D1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0A2E3-64E3-5C41-9F46-5C06755FB7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50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7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00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8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6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1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7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96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0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10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75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3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2.wdp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7" Type="http://schemas.microsoft.com/office/2007/relationships/hdphoto" Target="../media/hdphoto13.wdp"/><Relationship Id="rId8" Type="http://schemas.microsoft.com/office/2007/relationships/hdphoto" Target="../media/hdphoto14.wdp"/><Relationship Id="rId9" Type="http://schemas.microsoft.com/office/2007/relationships/hdphoto" Target="../media/hdphoto15.wdp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9.wdp"/><Relationship Id="rId13" Type="http://schemas.microsoft.com/office/2007/relationships/hdphoto" Target="../media/hdphoto20.wdp"/><Relationship Id="rId14" Type="http://schemas.microsoft.com/office/2007/relationships/hdphoto" Target="../media/hdphoto21.wdp"/><Relationship Id="rId15" Type="http://schemas.microsoft.com/office/2007/relationships/hdphoto" Target="../media/hdphoto22.wdp"/><Relationship Id="rId16" Type="http://schemas.microsoft.com/office/2007/relationships/hdphoto" Target="../media/hdphoto23.wdp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microsoft.com/office/2007/relationships/hdphoto" Target="../media/hdphoto16.wdp"/><Relationship Id="rId4" Type="http://schemas.openxmlformats.org/officeDocument/2006/relationships/image" Target="../media/image31.png"/><Relationship Id="rId5" Type="http://schemas.microsoft.com/office/2007/relationships/hdphoto" Target="../media/hdphoto13.wdp"/><Relationship Id="rId6" Type="http://schemas.openxmlformats.org/officeDocument/2006/relationships/image" Target="../media/image30.png"/><Relationship Id="rId7" Type="http://schemas.microsoft.com/office/2007/relationships/hdphoto" Target="../media/hdphoto12.wdp"/><Relationship Id="rId8" Type="http://schemas.microsoft.com/office/2007/relationships/hdphoto" Target="../media/hdphoto17.wdp"/><Relationship Id="rId9" Type="http://schemas.openxmlformats.org/officeDocument/2006/relationships/image" Target="../media/image33.png"/><Relationship Id="rId10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microsoft.com/office/2007/relationships/hdphoto" Target="../media/hdphoto24.wdp"/><Relationship Id="rId6" Type="http://schemas.openxmlformats.org/officeDocument/2006/relationships/image" Target="../media/image15.png"/><Relationship Id="rId7" Type="http://schemas.microsoft.com/office/2007/relationships/hdphoto" Target="../media/hdphoto9.wdp"/><Relationship Id="rId8" Type="http://schemas.openxmlformats.org/officeDocument/2006/relationships/image" Target="../media/image2.png"/><Relationship Id="rId9" Type="http://schemas.openxmlformats.org/officeDocument/2006/relationships/image" Target="../media/image38.png"/><Relationship Id="rId10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png"/><Relationship Id="rId5" Type="http://schemas.microsoft.com/office/2007/relationships/hdphoto" Target="../media/hdphoto5.wdp"/><Relationship Id="rId6" Type="http://schemas.openxmlformats.org/officeDocument/2006/relationships/image" Target="../media/image12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13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48.png"/><Relationship Id="rId6" Type="http://schemas.microsoft.com/office/2007/relationships/hdphoto" Target="../media/hdphoto26.wdp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0.jpe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70720" y="1814992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88136"/>
            <a:ext cx="161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Tokyo.R</a:t>
            </a:r>
            <a:r>
              <a:rPr kumimoji="1" lang="en-US" altLang="ja-JP" sz="2000" dirty="0" smtClean="0"/>
              <a:t> </a:t>
            </a:r>
            <a:r>
              <a:rPr lang="en-US" altLang="ja-JP" sz="2000" dirty="0"/>
              <a:t>#80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488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2019.07.27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2000" y="563239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kilometer00</a:t>
            </a:r>
            <a:endParaRPr kumimoji="1" lang="ja-JP" altLang="en-US" sz="3600" dirty="0"/>
          </a:p>
        </p:txBody>
      </p:sp>
      <p:pic>
        <p:nvPicPr>
          <p:cNvPr id="1026" name="Picture 2" descr="クレスコ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-71938"/>
            <a:ext cx="298286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図形グループ 5"/>
          <p:cNvGrpSpPr/>
          <p:nvPr/>
        </p:nvGrpSpPr>
        <p:grpSpPr>
          <a:xfrm>
            <a:off x="869867" y="2834589"/>
            <a:ext cx="7542067" cy="1834122"/>
            <a:chOff x="415099" y="2737422"/>
            <a:chExt cx="8438173" cy="2052042"/>
          </a:xfrm>
        </p:grpSpPr>
        <p:cxnSp>
          <p:nvCxnSpPr>
            <p:cNvPr id="7" name="直線矢印コネクタ 6"/>
            <p:cNvCxnSpPr/>
            <p:nvPr/>
          </p:nvCxnSpPr>
          <p:spPr>
            <a:xfrm flipH="1">
              <a:off x="2124882" y="3879007"/>
              <a:ext cx="4834718" cy="0"/>
            </a:xfrm>
            <a:prstGeom prst="straightConnector1">
              <a:avLst/>
            </a:prstGeom>
            <a:ln w="857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python」の画像検索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9" t="17350" r="35271" b="41829"/>
            <a:stretch/>
          </p:blipFill>
          <p:spPr bwMode="auto">
            <a:xfrm>
              <a:off x="7188823" y="3120214"/>
              <a:ext cx="1664449" cy="151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tps://www.r-project.org/R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99" y="3196045"/>
              <a:ext cx="1531798" cy="118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3110545" y="3510707"/>
              <a:ext cx="3089365" cy="73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Picture 2" descr="ttps://raw.githubusercontent.com/rstudio/reticulate/master/images/reticulated_pyth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791" y="2737422"/>
              <a:ext cx="2938874" cy="20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67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:a16="http://schemas.microsoft.com/office/drawing/2014/main" xmlns="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:a16="http://schemas.microsoft.com/office/drawing/2014/main" xmlns="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:a16="http://schemas.microsoft.com/office/drawing/2014/main" xmlns="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:a16="http://schemas.microsoft.com/office/drawing/2014/main" xmlns="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関連画像">
            <a:extLst>
              <a:ext uri="{FF2B5EF4-FFF2-40B4-BE49-F238E27FC236}">
                <a16:creationId xmlns:a16="http://schemas.microsoft.com/office/drawing/2014/main" xmlns="" id="{4304ACDF-5372-0E4A-B229-4662F6B5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09" y="519197"/>
            <a:ext cx="6983895" cy="5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5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:a16="http://schemas.microsoft.com/office/drawing/2014/main" xmlns="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xmlns="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xmlns="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3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660127" y="4991899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143520" y="1697778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871191" y="785759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448569" y="108437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199339" y="536066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7061915" y="4467742"/>
            <a:ext cx="0" cy="64865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330845" y="3644803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825217" y="3494679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417527" y="2587390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ローチャート: 準備 26">
            <a:extLst>
              <a:ext uri="{FF2B5EF4-FFF2-40B4-BE49-F238E27FC236}">
                <a16:creationId xmlns:a16="http://schemas.microsoft.com/office/drawing/2014/main" xmlns="" id="{0BC0AED4-5DEF-1F43-B3F5-33539EF67928}"/>
              </a:ext>
            </a:extLst>
          </p:cNvPr>
          <p:cNvSpPr/>
          <p:nvPr/>
        </p:nvSpPr>
        <p:spPr>
          <a:xfrm rot="16200000">
            <a:off x="3070053" y="2451083"/>
            <a:ext cx="3080034" cy="2795723"/>
          </a:xfrm>
          <a:prstGeom prst="flowChartPreparation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2" descr="http://www.okadajp.org/RWiki/Rlogo.png">
            <a:extLst>
              <a:ext uri="{FF2B5EF4-FFF2-40B4-BE49-F238E27FC236}">
                <a16:creationId xmlns:a16="http://schemas.microsoft.com/office/drawing/2014/main" xmlns="" id="{778D8F7E-1594-7240-BF85-400CB84A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40" y="3005566"/>
            <a:ext cx="2176459" cy="16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2DCC2292-7B9E-F642-B38C-A2C3CAF64FE9}"/>
              </a:ext>
            </a:extLst>
          </p:cNvPr>
          <p:cNvSpPr txBox="1"/>
          <p:nvPr/>
        </p:nvSpPr>
        <p:spPr>
          <a:xfrm>
            <a:off x="1229785" y="4947762"/>
            <a:ext cx="69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Integrated Development Environment</a:t>
            </a:r>
            <a:endParaRPr kumimoji="1"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xmlns="" id="{10EED25E-F2CB-7E48-B7E4-D5FE0A9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46" y="1166540"/>
            <a:ext cx="4748394" cy="3829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2C6C7700-C6A2-A846-84CE-A8EB284D7787}"/>
              </a:ext>
            </a:extLst>
          </p:cNvPr>
          <p:cNvSpPr txBox="1"/>
          <p:nvPr/>
        </p:nvSpPr>
        <p:spPr>
          <a:xfrm rot="1811887">
            <a:off x="5407339" y="843374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14338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2DCC2292-7B9E-F642-B38C-A2C3CAF64FE9}"/>
              </a:ext>
            </a:extLst>
          </p:cNvPr>
          <p:cNvSpPr txBox="1"/>
          <p:nvPr/>
        </p:nvSpPr>
        <p:spPr>
          <a:xfrm>
            <a:off x="1642558" y="5074707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Integrated Development Environment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xmlns="" id="{5DD9F9A3-6681-7541-8E17-C85BAFD7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0" y="1096966"/>
            <a:ext cx="4918296" cy="39124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8397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8A14A505-B5AE-9348-915D-FC436826C8EB}"/>
              </a:ext>
            </a:extLst>
          </p:cNvPr>
          <p:cNvSpPr txBox="1"/>
          <p:nvPr/>
        </p:nvSpPr>
        <p:spPr>
          <a:xfrm>
            <a:off x="189617" y="302659"/>
            <a:ext cx="84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File &gt; New Project… &gt; New Directory &gt; New Project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218E6387-2F20-D748-A4A1-DFC45B1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2" y="892040"/>
            <a:ext cx="7660105" cy="5463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F8C03AD2-896B-8544-8F19-67222B1D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1905506"/>
            <a:ext cx="1362061" cy="717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1C976D18-0E4A-D141-9255-4B0872E6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2832954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5BBD5490-EEA4-1443-B151-AC0D7AA8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5311524"/>
            <a:ext cx="1362061" cy="71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9CD7616C-6CFA-524E-8DB6-2A8C3BD9376D}"/>
              </a:ext>
            </a:extLst>
          </p:cNvPr>
          <p:cNvSpPr txBox="1"/>
          <p:nvPr/>
        </p:nvSpPr>
        <p:spPr>
          <a:xfrm>
            <a:off x="2200272" y="241308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rgbClr val="0432FF"/>
                </a:solidFill>
              </a:rPr>
              <a:t>hogehoge</a:t>
            </a:r>
            <a:endParaRPr kumimoji="1" lang="ja-JP" altLang="en-US" sz="2400" dirty="0">
              <a:solidFill>
                <a:srgbClr val="0432FF"/>
              </a:solidFill>
            </a:endParaRPr>
          </a:p>
        </p:txBody>
      </p:sp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22" y="5338916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466853" y="5483453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xmlns="" id="{C2627EFC-91A7-5340-AE79-356C5421D02C}"/>
              </a:ext>
            </a:extLst>
          </p:cNvPr>
          <p:cNvCxnSpPr>
            <a:cxnSpLocks/>
          </p:cNvCxnSpPr>
          <p:nvPr/>
        </p:nvCxnSpPr>
        <p:spPr>
          <a:xfrm flipH="1">
            <a:off x="1466853" y="631474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3052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466853" y="2012812"/>
            <a:ext cx="0" cy="4652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xmlns="" id="{7C5E4152-EC0B-D049-8CFB-A88AA307AB02}"/>
              </a:ext>
            </a:extLst>
          </p:cNvPr>
          <p:cNvCxnSpPr>
            <a:cxnSpLocks/>
          </p:cNvCxnSpPr>
          <p:nvPr/>
        </p:nvCxnSpPr>
        <p:spPr>
          <a:xfrm flipH="1">
            <a:off x="585788" y="185954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xmlns="" id="{4DBF1FC8-5819-3642-8F05-D7245EC6779A}"/>
              </a:ext>
            </a:extLst>
          </p:cNvPr>
          <p:cNvCxnSpPr>
            <a:cxnSpLocks/>
          </p:cNvCxnSpPr>
          <p:nvPr/>
        </p:nvCxnSpPr>
        <p:spPr>
          <a:xfrm flipH="1">
            <a:off x="1466853" y="332639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466853" y="443915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" y="1004888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2054374" y="1688664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endParaRPr kumimoji="1" lang="ja-JP" altLang="en-US" sz="2800" dirty="0">
              <a:solidFill>
                <a:srgbClr val="0432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pic>
        <p:nvPicPr>
          <p:cNvPr id="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05" y="3845232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7BD9FF63-36C7-C341-8C6D-686F0354F629}"/>
              </a:ext>
            </a:extLst>
          </p:cNvPr>
          <p:cNvSpPr txBox="1"/>
          <p:nvPr/>
        </p:nvSpPr>
        <p:spPr>
          <a:xfrm>
            <a:off x="2988888" y="3004782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r>
              <a:rPr kumimoji="1" lang="en-US" altLang="ja-JP" sz="2800" dirty="0" err="1"/>
              <a:t>.Rproj</a:t>
            </a:r>
            <a:endParaRPr kumimoji="1" lang="ja-JP" altLang="en-US" sz="2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6B3D859C-C1F4-8E4E-9911-54E87446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8410"/>
          <a:stretch/>
        </p:blipFill>
        <p:spPr>
          <a:xfrm>
            <a:off x="1735308" y="2736415"/>
            <a:ext cx="1253580" cy="1059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637864" y="439644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Rproj</a:t>
            </a:r>
            <a:r>
              <a:rPr lang="en-US" altLang="ja-JP" sz="2000" dirty="0" err="1"/>
              <a:t>.user</a:t>
            </a:r>
            <a:endParaRPr kumimoji="1" lang="ja-JP" altLang="en-US" sz="20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xmlns="" id="{13057576-0F54-E044-A59F-D1866C4A8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3785739" y="1417376"/>
            <a:ext cx="1362061" cy="71747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26F79BD7-C9A9-6844-A9C0-9C9D92F49038}"/>
              </a:ext>
            </a:extLst>
          </p:cNvPr>
          <p:cNvSpPr txBox="1"/>
          <p:nvPr/>
        </p:nvSpPr>
        <p:spPr>
          <a:xfrm>
            <a:off x="4367990" y="549706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Project Root Directory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xmlns="" id="{DD083F19-91EE-4B4A-82B7-E0DBD246CA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08889" flipH="1">
            <a:off x="4700366" y="2293820"/>
            <a:ext cx="1362061" cy="71747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xmlns="" id="{1223618D-5BB5-974B-907D-E8765FFF7E95}"/>
              </a:ext>
            </a:extLst>
          </p:cNvPr>
          <p:cNvSpPr txBox="1"/>
          <p:nvPr/>
        </p:nvSpPr>
        <p:spPr>
          <a:xfrm>
            <a:off x="5812444" y="1739681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Double click!!</a:t>
            </a:r>
            <a:endParaRPr kumimoji="1" lang="ja-JP" altLang="en-US" sz="36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747" y="4796553"/>
            <a:ext cx="834630" cy="97273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xmlns="" id="{240DE289-3672-A941-94EF-239841CC4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34" y="5735422"/>
            <a:ext cx="834630" cy="97273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637864" y="528339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RData</a:t>
            </a:r>
            <a:endParaRPr kumimoji="1"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04A00143-0D21-5C4D-A406-F411B861B24A}"/>
              </a:ext>
            </a:extLst>
          </p:cNvPr>
          <p:cNvSpPr txBox="1"/>
          <p:nvPr/>
        </p:nvSpPr>
        <p:spPr>
          <a:xfrm>
            <a:off x="2637863" y="626530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Rhistory</a:t>
            </a:r>
            <a:endParaRPr kumimoji="1" lang="ja-JP" altLang="en-US" sz="20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xmlns="" id="{6917634B-477E-0E43-8D31-430B3C6DCCD5}"/>
              </a:ext>
            </a:extLst>
          </p:cNvPr>
          <p:cNvSpPr/>
          <p:nvPr/>
        </p:nvSpPr>
        <p:spPr>
          <a:xfrm>
            <a:off x="4279948" y="4439157"/>
            <a:ext cx="381353" cy="2126248"/>
          </a:xfrm>
          <a:prstGeom prst="rightBrace">
            <a:avLst>
              <a:gd name="adj1" fmla="val 4404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C78AD2B9-ACC4-824A-AB6E-3697DE94A2AF}"/>
              </a:ext>
            </a:extLst>
          </p:cNvPr>
          <p:cNvSpPr txBox="1"/>
          <p:nvPr/>
        </p:nvSpPr>
        <p:spPr>
          <a:xfrm>
            <a:off x="5086135" y="4849656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Auto saved </a:t>
            </a:r>
          </a:p>
          <a:p>
            <a:r>
              <a:rPr lang="en-US" altLang="ja-JP" sz="3600" dirty="0"/>
              <a:t>project information</a:t>
            </a:r>
            <a:endParaRPr kumimoji="1" lang="ja-JP" altLang="en-US" sz="3600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xmlns="" id="{EB100B48-C25C-B146-9E43-F02FDFCA1D16}"/>
              </a:ext>
            </a:extLst>
          </p:cNvPr>
          <p:cNvCxnSpPr>
            <a:cxnSpLocks/>
          </p:cNvCxnSpPr>
          <p:nvPr/>
        </p:nvCxnSpPr>
        <p:spPr>
          <a:xfrm>
            <a:off x="7376465" y="2386012"/>
            <a:ext cx="0" cy="921220"/>
          </a:xfrm>
          <a:prstGeom prst="straightConnector1">
            <a:avLst/>
          </a:prstGeom>
          <a:ln w="539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EA8BAE6A-70F8-064A-9B78-AD7E06707342}"/>
              </a:ext>
            </a:extLst>
          </p:cNvPr>
          <p:cNvSpPr txBox="1"/>
          <p:nvPr/>
        </p:nvSpPr>
        <p:spPr>
          <a:xfrm>
            <a:off x="5812444" y="33245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Open project</a:t>
            </a:r>
            <a:endParaRPr kumimoji="1" lang="ja-JP" altLang="en-US" sz="3600" dirty="0"/>
          </a:p>
        </p:txBody>
      </p:sp>
      <p:sp>
        <p:nvSpPr>
          <p:cNvPr id="5" name="爆発 2 4">
            <a:extLst>
              <a:ext uri="{FF2B5EF4-FFF2-40B4-BE49-F238E27FC236}">
                <a16:creationId xmlns:a16="http://schemas.microsoft.com/office/drawing/2014/main" xmlns="" id="{44E0A357-779B-A545-83C4-6ABB179799EE}"/>
              </a:ext>
            </a:extLst>
          </p:cNvPr>
          <p:cNvSpPr/>
          <p:nvPr/>
        </p:nvSpPr>
        <p:spPr>
          <a:xfrm>
            <a:off x="1203482" y="1069460"/>
            <a:ext cx="1507594" cy="873608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3E890D37-D2E4-4F4D-8EAB-2347BC3E1DCC}"/>
              </a:ext>
            </a:extLst>
          </p:cNvPr>
          <p:cNvSpPr txBox="1"/>
          <p:nvPr/>
        </p:nvSpPr>
        <p:spPr>
          <a:xfrm>
            <a:off x="1521803" y="131012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New!!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5853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xmlns="" id="{0DE6BB6A-ACAF-7946-9F45-F776001CD793}"/>
              </a:ext>
            </a:extLst>
          </p:cNvPr>
          <p:cNvGrpSpPr/>
          <p:nvPr/>
        </p:nvGrpSpPr>
        <p:grpSpPr>
          <a:xfrm>
            <a:off x="595093" y="1160848"/>
            <a:ext cx="2515985" cy="1760857"/>
            <a:chOff x="440490" y="4588122"/>
            <a:chExt cx="3565745" cy="2495550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xmlns="" id="{0696BD33-3FC5-E24C-8362-CB7E3A013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4B0B752C-05E6-A342-826F-A1FACACD3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xmlns="" id="{A01C6042-8D8C-EB41-AC74-2576674ED6A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project1</a:t>
              </a:r>
              <a:endParaRPr kumimoji="1" lang="ja-JP" altLang="en-US" sz="2800" dirty="0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xmlns="" id="{0A3337DC-5CF6-9444-82AF-0B6A6DE399D8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xmlns="" id="{3E81B1B2-873E-344B-972D-F0A2C3F08F01}"/>
              </a:ext>
            </a:extLst>
          </p:cNvPr>
          <p:cNvGrpSpPr/>
          <p:nvPr/>
        </p:nvGrpSpPr>
        <p:grpSpPr>
          <a:xfrm>
            <a:off x="575863" y="3905317"/>
            <a:ext cx="2515985" cy="1760857"/>
            <a:chOff x="440490" y="4588122"/>
            <a:chExt cx="3565745" cy="249555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xmlns="" id="{0FB4EBD4-94E3-F649-AD8B-4F18955A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CA87B94E-2733-514A-8019-F32A1085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xmlns="" id="{8B804C3C-0070-BF49-844F-18114EDEB1B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project2</a:t>
              </a:r>
              <a:endParaRPr kumimoji="1" lang="ja-JP" altLang="en-US" sz="2800" dirty="0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xmlns="" id="{8160BE73-662E-AA47-BA59-0B7D1DFECE71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xmlns="" id="{DB6C90E1-E829-434C-AC86-DAE9A32A062E}"/>
              </a:ext>
            </a:extLst>
          </p:cNvPr>
          <p:cNvCxnSpPr>
            <a:cxnSpLocks/>
          </p:cNvCxnSpPr>
          <p:nvPr/>
        </p:nvCxnSpPr>
        <p:spPr>
          <a:xfrm>
            <a:off x="4310051" y="0"/>
            <a:ext cx="0" cy="553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xmlns="" id="{77110865-6AA6-504F-92DB-994886171B38}"/>
              </a:ext>
            </a:extLst>
          </p:cNvPr>
          <p:cNvGrpSpPr/>
          <p:nvPr/>
        </p:nvGrpSpPr>
        <p:grpSpPr>
          <a:xfrm>
            <a:off x="4319977" y="164889"/>
            <a:ext cx="2515985" cy="1760857"/>
            <a:chOff x="440490" y="4588122"/>
            <a:chExt cx="3565745" cy="24955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xmlns="" id="{C625C7E5-444C-014E-B0B4-7D5EF36F4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13641751-87AA-4642-B28C-4F034CE1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xmlns="" id="{454285CC-CC36-3240-BA42-1A18B8CA7F03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project3</a:t>
              </a:r>
              <a:endParaRPr kumimoji="1" lang="ja-JP" altLang="en-US" sz="2800" dirty="0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xmlns="" id="{AD923557-9F39-B744-83FA-F051020C7B8F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xmlns="" id="{2D97069F-2E1C-C64B-B3CE-16AA8E413FB1}"/>
              </a:ext>
            </a:extLst>
          </p:cNvPr>
          <p:cNvGrpSpPr/>
          <p:nvPr/>
        </p:nvGrpSpPr>
        <p:grpSpPr>
          <a:xfrm>
            <a:off x="4332894" y="3109312"/>
            <a:ext cx="2515985" cy="1760857"/>
            <a:chOff x="440490" y="4588122"/>
            <a:chExt cx="3565745" cy="2495550"/>
          </a:xfrm>
        </p:grpSpPr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xmlns="" id="{603FB5C9-9EC0-3842-A25F-61A56999D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E385D198-EA96-D844-9282-BC6BFCBB9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xmlns="" id="{FFFBD0DF-8B7D-9A4C-AF71-85605AE8461E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project4</a:t>
              </a:r>
              <a:endParaRPr kumimoji="1" lang="ja-JP" altLang="en-US" sz="2800" dirty="0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xmlns="" id="{FC217A4E-C003-654E-AB4E-A66EBB1D7A59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xmlns="" id="{22A467F4-6F54-B440-9B85-F480CF44B6A4}"/>
              </a:ext>
            </a:extLst>
          </p:cNvPr>
          <p:cNvCxnSpPr>
            <a:cxnSpLocks/>
          </p:cNvCxnSpPr>
          <p:nvPr/>
        </p:nvCxnSpPr>
        <p:spPr>
          <a:xfrm>
            <a:off x="4310051" y="5624515"/>
            <a:ext cx="0" cy="1060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:a16="http://schemas.microsoft.com/office/drawing/2014/main" xmlns="" id="{4CE13E3E-765B-494E-BE31-D1240C27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12" y="2049232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xmlns="" id="{D518ADF1-0182-4F48-A5C0-AE7FEF22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2" y="4797076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xmlns="" id="{5D8C69DE-C6EF-3646-8141-2A95218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3" y="402022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xmlns="" id="{BDE8CB87-D1DA-424F-9543-5775A69F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36" y="106766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30" y="5579911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yth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511300"/>
            <a:ext cx="6096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1219704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91630" y="2700913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645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assignment</a:t>
            </a:r>
            <a:endParaRPr kumimoji="1" lang="ja-JP" altLang="en-US" sz="4400" b="1" dirty="0"/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913"/>
            <a:ext cx="1219704" cy="1251467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4707726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2" descr="ttps://www.r-project.org/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4849299" y="1196636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04973" y="2700913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981745" y="4263416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39" y="4298547"/>
            <a:ext cx="1238761" cy="119429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1196636"/>
            <a:ext cx="1219704" cy="1251467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2596158"/>
            <a:ext cx="1219704" cy="1251467"/>
          </a:xfrm>
          <a:prstGeom prst="rect">
            <a:avLst/>
          </a:prstGeom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026798"/>
            <a:chOff x="4649619" y="863602"/>
            <a:chExt cx="3199846" cy="5026798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026798"/>
            <a:chOff x="1246612" y="863602"/>
            <a:chExt cx="3214808" cy="5026798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8009868" y="978927"/>
            <a:ext cx="1002028" cy="4839374"/>
            <a:chOff x="161730" y="1041252"/>
            <a:chExt cx="1002028" cy="4839374"/>
          </a:xfrm>
        </p:grpSpPr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1041252"/>
              <a:ext cx="929443" cy="895019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43" b="95745" l="9744" r="93333">
                          <a14:foregroundMark x1="37949" y1="36170" x2="37949" y2="36170"/>
                          <a14:foregroundMark x1="62564" y1="39894" x2="62564" y2="39894"/>
                          <a14:foregroundMark x1="57949" y1="59043" x2="57949" y2="59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0" y="4011600"/>
              <a:ext cx="1002028" cy="966058"/>
            </a:xfrm>
            <a:prstGeom prst="rect">
              <a:avLst/>
            </a:prstGeom>
          </p:spPr>
        </p:pic>
        <p:pic>
          <p:nvPicPr>
            <p:cNvPr id="66" name="図 65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94924" l="4688" r="95313">
                          <a14:foregroundMark x1="45313" y1="75635" x2="45313" y2="75635"/>
                          <a14:foregroundMark x1="35938" y1="40609" x2="35938" y2="40609"/>
                          <a14:foregroundMark x1="64063" y1="42640" x2="64063" y2="426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38" y="2989698"/>
              <a:ext cx="986613" cy="1012306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2057402"/>
              <a:ext cx="929443" cy="895019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39" y="5052935"/>
              <a:ext cx="901211" cy="827691"/>
            </a:xfrm>
            <a:prstGeom prst="rect">
              <a:avLst/>
            </a:prstGeom>
          </p:spPr>
        </p:pic>
      </p:grpSp>
      <p:grpSp>
        <p:nvGrpSpPr>
          <p:cNvPr id="5" name="図形グループ 4"/>
          <p:cNvGrpSpPr/>
          <p:nvPr/>
        </p:nvGrpSpPr>
        <p:grpSpPr>
          <a:xfrm>
            <a:off x="8628" y="978927"/>
            <a:ext cx="1123720" cy="5867549"/>
            <a:chOff x="7800149" y="1041251"/>
            <a:chExt cx="1123720" cy="5867549"/>
          </a:xfrm>
        </p:grpSpPr>
        <p:pic>
          <p:nvPicPr>
            <p:cNvPr id="4" name="Picture 2" descr="python」の画像検索結果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9" t="17350" r="35271" b="41829"/>
            <a:stretch/>
          </p:blipFill>
          <p:spPr bwMode="auto">
            <a:xfrm>
              <a:off x="7800149" y="5884231"/>
              <a:ext cx="1123720" cy="1024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1041251"/>
              <a:ext cx="929443" cy="895019"/>
            </a:xfrm>
            <a:prstGeom prst="rect">
              <a:avLst/>
            </a:prstGeom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2086750"/>
              <a:ext cx="901211" cy="827691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3050103"/>
              <a:ext cx="929443" cy="895019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4080784"/>
              <a:ext cx="901211" cy="827691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5008437"/>
              <a:ext cx="901211" cy="827691"/>
            </a:xfrm>
            <a:prstGeom prst="rect">
              <a:avLst/>
            </a:prstGeom>
          </p:spPr>
        </p:pic>
      </p:grpSp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335963"/>
            <a:chOff x="4649619" y="863602"/>
            <a:chExt cx="3199846" cy="5335963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4721203" y="5737900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359201"/>
            <a:chOff x="1246612" y="863602"/>
            <a:chExt cx="3214808" cy="5359201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284165" y="5761138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&lt;- 1L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3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20" y="6041093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pic>
        <p:nvPicPr>
          <p:cNvPr id="27" name="Picture 2" descr="http://01.gatag.net/img/201507/30l/gatag-00012637.jpg">
            <a:extLst>
              <a:ext uri="{FF2B5EF4-FFF2-40B4-BE49-F238E27FC236}">
                <a16:creationId xmlns:a16="http://schemas.microsoft.com/office/drawing/2014/main" xmlns="" id="{0D076E0B-23E1-BF4E-B639-3BB611A90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6" r="15901"/>
          <a:stretch/>
        </p:blipFill>
        <p:spPr bwMode="auto">
          <a:xfrm flipH="1">
            <a:off x="5185458" y="0"/>
            <a:ext cx="3958542" cy="687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01.gatag.net/img/201505/06l/gatag-00003434.jpg">
            <a:extLst>
              <a:ext uri="{FF2B5EF4-FFF2-40B4-BE49-F238E27FC236}">
                <a16:creationId xmlns:a16="http://schemas.microsoft.com/office/drawing/2014/main" xmlns="" id="{637B802C-D78F-9647-8ADF-AABC41F3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59" y="3283350"/>
            <a:ext cx="2861378" cy="26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「FUUUUUUUUU meme」の画像検索結果">
            <a:extLst>
              <a:ext uri="{FF2B5EF4-FFF2-40B4-BE49-F238E27FC236}">
                <a16:creationId xmlns:a16="http://schemas.microsoft.com/office/drawing/2014/main" xmlns="" id="{CCBD0188-30C0-F345-8AB9-2E3AC8BFF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 t="23236" r="50560" b="51753"/>
          <a:stretch/>
        </p:blipFill>
        <p:spPr bwMode="auto">
          <a:xfrm flipH="1">
            <a:off x="984352" y="1434052"/>
            <a:ext cx="1639152" cy="18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円弧 30">
            <a:extLst>
              <a:ext uri="{FF2B5EF4-FFF2-40B4-BE49-F238E27FC236}">
                <a16:creationId xmlns:a16="http://schemas.microsoft.com/office/drawing/2014/main" xmlns="" id="{0A7C48CF-1E25-984B-B967-E56235019895}"/>
              </a:ext>
            </a:extLst>
          </p:cNvPr>
          <p:cNvSpPr/>
          <p:nvPr/>
        </p:nvSpPr>
        <p:spPr>
          <a:xfrm>
            <a:off x="3199436" y="2937921"/>
            <a:ext cx="2799143" cy="2890897"/>
          </a:xfrm>
          <a:prstGeom prst="arc">
            <a:avLst>
              <a:gd name="adj1" fmla="val 11179050"/>
              <a:gd name="adj2" fmla="val 1835025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:a16="http://schemas.microsoft.com/office/drawing/2014/main" xmlns="" id="{0F74A18B-118C-7840-80AD-8A0CB2FC7F85}"/>
              </a:ext>
            </a:extLst>
          </p:cNvPr>
          <p:cNvSpPr/>
          <p:nvPr/>
        </p:nvSpPr>
        <p:spPr>
          <a:xfrm>
            <a:off x="3451185" y="2558005"/>
            <a:ext cx="5692815" cy="4085863"/>
          </a:xfrm>
          <a:prstGeom prst="arc">
            <a:avLst>
              <a:gd name="adj1" fmla="val 11179050"/>
              <a:gd name="adj2" fmla="val 17479012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:a16="http://schemas.microsoft.com/office/drawing/2014/main" xmlns="" id="{224FDC5D-09C5-4443-B3BE-2BBBB10F4F5D}"/>
              </a:ext>
            </a:extLst>
          </p:cNvPr>
          <p:cNvSpPr/>
          <p:nvPr/>
        </p:nvSpPr>
        <p:spPr>
          <a:xfrm>
            <a:off x="3559216" y="3428999"/>
            <a:ext cx="4880658" cy="2476017"/>
          </a:xfrm>
          <a:prstGeom prst="arc">
            <a:avLst>
              <a:gd name="adj1" fmla="val 11179050"/>
              <a:gd name="adj2" fmla="val 2010344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86B0670F-2463-194D-B65B-5300695B53F1}"/>
              </a:ext>
            </a:extLst>
          </p:cNvPr>
          <p:cNvSpPr txBox="1"/>
          <p:nvPr/>
        </p:nvSpPr>
        <p:spPr>
          <a:xfrm>
            <a:off x="3025892" y="20240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packages</a:t>
            </a:r>
            <a:endParaRPr kumimoji="1" lang="ja-JP" altLang="en-US" sz="3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EAC697B2-F77D-D14F-B126-2D945B3CB69E}"/>
              </a:ext>
            </a:extLst>
          </p:cNvPr>
          <p:cNvSpPr txBox="1"/>
          <p:nvPr/>
        </p:nvSpPr>
        <p:spPr>
          <a:xfrm>
            <a:off x="835991" y="312020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uzura_font" panose="02000609000000000000" pitchFamily="49" charset="-128"/>
                <a:ea typeface="uzura_font" panose="02000609000000000000" pitchFamily="49" charset="-128"/>
              </a:rPr>
              <a:t>you</a:t>
            </a:r>
            <a:endParaRPr kumimoji="1" lang="ja-JP" altLang="en-US" sz="32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カメ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43979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43979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44840" y="4341389"/>
            <a:ext cx="5781827" cy="1326296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6438" y="4328543"/>
            <a:ext cx="540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b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94198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Loop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3078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89258" y="2698783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 range(10):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44840" y="4375718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6438" y="4477317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4826000" y="3173978"/>
            <a:ext cx="4267943" cy="143188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71744" y="3241375"/>
            <a:ext cx="2914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600" b="1" dirty="0" smtClean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05" y="2679021"/>
            <a:ext cx="1554624" cy="1573935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288535" y="1316291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598448" y="1756752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92763" y="4637020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02676" y="5077481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565319" y="3255905"/>
            <a:ext cx="1580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40FF"/>
                </a:solidFill>
              </a:rPr>
              <a:t>INDENT</a:t>
            </a:r>
            <a:br>
              <a:rPr kumimoji="1" lang="en-US" altLang="ja-JP" sz="2800" dirty="0" smtClean="0">
                <a:solidFill>
                  <a:srgbClr val="FF40FF"/>
                </a:solidFill>
              </a:rPr>
            </a:br>
            <a:r>
              <a:rPr kumimoji="1" lang="en-US" altLang="ja-JP" sz="2800" dirty="0" smtClean="0">
                <a:solidFill>
                  <a:srgbClr val="FF40FF"/>
                </a:solidFill>
              </a:rPr>
              <a:t>ERROR 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73032">
            <a:off x="5171593" y="4600220"/>
            <a:ext cx="1042109" cy="548941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754355" y="5097622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One-liner case</a:t>
            </a:r>
            <a:endParaRPr kumimoji="1" lang="ja-JP" altLang="en-US" sz="2800" dirty="0"/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7" y="4912713"/>
            <a:ext cx="1422809" cy="1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52900" y="1071922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Function definition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60544" y="1139319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return(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1" y="1071921"/>
            <a:ext cx="3855659" cy="2375722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0636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def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return</a:t>
            </a:r>
            <a:r>
              <a:rPr kumimoji="1" lang="ja-JP" altLang="en-US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endParaRPr kumimoji="1" lang="ja-JP" altLang="en-US" sz="36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図形グループ 1"/>
          <p:cNvGrpSpPr/>
          <p:nvPr/>
        </p:nvGrpSpPr>
        <p:grpSpPr>
          <a:xfrm>
            <a:off x="288535" y="1316291"/>
            <a:ext cx="309913" cy="1594623"/>
            <a:chOff x="288535" y="1316291"/>
            <a:chExt cx="309913" cy="994876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288535" y="1316291"/>
              <a:ext cx="0" cy="994876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598448" y="1675660"/>
              <a:ext cx="0" cy="635507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4152900" y="3525000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260544" y="3592397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 return(z)</a:t>
            </a:r>
            <a: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6200000" flipH="1">
            <a:off x="4949356" y="5503660"/>
            <a:ext cx="876629" cy="46177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2499750" y="6095120"/>
            <a:ext cx="556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Autoreturn</a:t>
            </a:r>
            <a:r>
              <a:rPr kumimoji="1" lang="en-US" altLang="ja-JP" sz="2800" dirty="0" smtClean="0"/>
              <a:t> the final expression (</a:t>
            </a:r>
            <a:r>
              <a:rPr kumimoji="1"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076022" flipH="1">
            <a:off x="694034" y="3216757"/>
            <a:ext cx="876629" cy="46177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0" y="3863449"/>
            <a:ext cx="400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>
                <a:solidFill>
                  <a:srgbClr val="FF40FF"/>
                </a:solidFill>
              </a:rPr>
              <a:t>CHECK YOUR INDENT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絵文字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5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100032" y="3915028"/>
            <a:ext cx="30439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kumimoji="1" lang="ja-JP" altLang="en-US" sz="11500" dirty="0"/>
              </a:p>
            </p:txBody>
          </p:sp>
        </mc:Choice>
        <mc:Fallback xmlns=""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71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/>
          <p:cNvCxnSpPr/>
          <p:nvPr/>
        </p:nvCxnSpPr>
        <p:spPr>
          <a:xfrm flipH="1">
            <a:off x="2124882" y="3737744"/>
            <a:ext cx="4834718" cy="0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921682" y="1191562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37814" y="6334780"/>
            <a:ext cx="6680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8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8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800" dirty="0" smtClean="0">
                <a:solidFill>
                  <a:schemeClr val="accent1"/>
                </a:solidFill>
              </a:rPr>
              <a:t>reticulate</a:t>
            </a:r>
            <a:endParaRPr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188823" y="2978951"/>
            <a:ext cx="1664449" cy="15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" y="3054782"/>
            <a:ext cx="1531798" cy="118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3110545" y="3369444"/>
            <a:ext cx="3089365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91" y="2596159"/>
            <a:ext cx="2938874" cy="20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sourcing </a:t>
            </a:r>
            <a:r>
              <a:rPr lang="en-US" altLang="ja-JP" sz="3000" dirty="0"/>
              <a:t>Python scripts,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importing </a:t>
            </a:r>
            <a:r>
              <a:rPr lang="en-US" altLang="ja-JP" sz="3000" dirty="0"/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523476" y="1825743"/>
            <a:ext cx="59378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 smtClean="0"/>
              <a:t>Environment setup</a:t>
            </a:r>
          </a:p>
          <a:p>
            <a:pPr algn="r"/>
            <a:r>
              <a:rPr lang="en-US" altLang="ja-JP" sz="4800" b="1" dirty="0" smtClean="0"/>
              <a:t>for Python</a:t>
            </a:r>
            <a:endParaRPr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98853" y="3680800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altLang="ja-JP" sz="2800" dirty="0" smtClean="0"/>
              <a:t>(</a:t>
            </a:r>
            <a:r>
              <a:rPr lang="hr-HR" altLang="ja-JP" sz="2800" dirty="0" err="1" smtClean="0"/>
              <a:t>in</a:t>
            </a:r>
            <a:r>
              <a:rPr lang="hr-HR" altLang="ja-JP" sz="2800" dirty="0" smtClean="0"/>
              <a:t> </a:t>
            </a:r>
            <a:r>
              <a:rPr lang="hr-HR" altLang="ja-JP" sz="2800" dirty="0" err="1" smtClean="0"/>
              <a:t>macOS</a:t>
            </a:r>
            <a:r>
              <a:rPr lang="hr-HR" altLang="ja-JP" sz="2800" dirty="0" smtClean="0"/>
              <a:t> </a:t>
            </a:r>
            <a:r>
              <a:rPr lang="hr-HR" altLang="ja-JP" sz="2800" dirty="0"/>
              <a:t>Mojave </a:t>
            </a:r>
            <a:r>
              <a:rPr lang="hr-HR" altLang="ja-JP" sz="2800" dirty="0" smtClean="0"/>
              <a:t>10.14.3)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4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2019.06.29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79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ja-JP" altLang="en-US" sz="2400" dirty="0" smtClean="0">
                <a:solidFill>
                  <a:schemeClr val="accent1"/>
                </a:solidFill>
              </a:rPr>
              <a:t>確率の基礎</a:t>
            </a:r>
            <a:endParaRPr lang="ja-JP" altLang="en-US" sz="2400" dirty="0">
              <a:solidFill>
                <a:schemeClr val="accent1"/>
              </a:solidFill>
            </a:endParaRPr>
          </a:p>
          <a:p>
            <a:pPr>
              <a:spcBef>
                <a:spcPts val="1500"/>
              </a:spcBef>
            </a:pP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06" y="1165122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586367" y="456554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2705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04335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97128" y="490476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 rot="19413839"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2433686">
            <a:off x="3392586" y="439735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3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08305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  <p:sp>
        <p:nvSpPr>
          <p:cNvPr id="13" name="上下矢印 12"/>
          <p:cNvSpPr/>
          <p:nvPr/>
        </p:nvSpPr>
        <p:spPr>
          <a:xfrm>
            <a:off x="-13667" y="2235815"/>
            <a:ext cx="3984562" cy="3175000"/>
          </a:xfrm>
          <a:prstGeom prst="upDownArrow">
            <a:avLst>
              <a:gd name="adj1" fmla="val 75364"/>
              <a:gd name="adj2" fmla="val 254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608" y="2849908"/>
            <a:ext cx="30380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 smtClean="0">
                <a:solidFill>
                  <a:schemeClr val="bg1"/>
                </a:solidFill>
              </a:rPr>
              <a:t>Isolated</a:t>
            </a:r>
          </a:p>
          <a:p>
            <a:pPr algn="ctr"/>
            <a:r>
              <a:rPr lang="en-US" altLang="ja-JP" sz="36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kumimoji="1" lang="en-US" altLang="ja-JP" sz="4000" dirty="0" smtClean="0">
                <a:solidFill>
                  <a:schemeClr val="bg1"/>
                </a:solidFill>
              </a:rPr>
              <a:t>Independent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4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図形グループ 32"/>
          <p:cNvGrpSpPr/>
          <p:nvPr/>
        </p:nvGrpSpPr>
        <p:grpSpPr>
          <a:xfrm>
            <a:off x="210300" y="2099188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4" name="図形グループ 33"/>
          <p:cNvGrpSpPr/>
          <p:nvPr/>
        </p:nvGrpSpPr>
        <p:grpSpPr>
          <a:xfrm>
            <a:off x="3213312" y="2099188"/>
            <a:ext cx="2811665" cy="2066412"/>
            <a:chOff x="313025" y="1010834"/>
            <a:chExt cx="4163213" cy="3059722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206657" y="2099188"/>
            <a:ext cx="2811665" cy="2066412"/>
            <a:chOff x="313025" y="1010834"/>
            <a:chExt cx="4163213" cy="3059722"/>
          </a:xfrm>
        </p:grpSpPr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5396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3" name="図形グループ 42"/>
          <p:cNvGrpSpPr/>
          <p:nvPr/>
        </p:nvGrpSpPr>
        <p:grpSpPr>
          <a:xfrm>
            <a:off x="3190714" y="4539613"/>
            <a:ext cx="2811665" cy="2066412"/>
            <a:chOff x="313025" y="1010834"/>
            <a:chExt cx="4163213" cy="3059722"/>
          </a:xfrm>
        </p:grpSpPr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6" name="図形グループ 45"/>
          <p:cNvGrpSpPr/>
          <p:nvPr/>
        </p:nvGrpSpPr>
        <p:grpSpPr>
          <a:xfrm>
            <a:off x="6184059" y="4539613"/>
            <a:ext cx="2811665" cy="2066412"/>
            <a:chOff x="313025" y="1010834"/>
            <a:chExt cx="4163213" cy="3059722"/>
          </a:xfrm>
        </p:grpSpPr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" name="テキスト ボックス 1"/>
          <p:cNvSpPr txBox="1"/>
          <p:nvPr/>
        </p:nvSpPr>
        <p:spPr>
          <a:xfrm>
            <a:off x="1326689" y="7067025"/>
            <a:ext cx="647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 sandbox is a type of software testing environment that enables the isolated execution of software or programs for independent evaluation, monitoring or testing. 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7702" y="8126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</a:t>
            </a:r>
            <a:r>
              <a:rPr kumimoji="1" lang="en-US" altLang="ja-JP" sz="3600" smtClean="0"/>
              <a:t>Independent virtual environment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secure and reproducibility</a:t>
            </a:r>
            <a:endParaRPr kumimoji="1" lang="ja-JP" altLang="en-US" sz="36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17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1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 smtClean="0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92731" y="4394200"/>
            <a:ext cx="8089900" cy="863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76660" y="4470400"/>
            <a:ext cx="4860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brew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install 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631" y="3653929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Pipenv</a:t>
            </a:r>
            <a:r>
              <a:rPr lang="en-US" altLang="ja-JP" sz="3600" b="1" dirty="0" smtClean="0"/>
              <a:t> </a:t>
            </a:r>
            <a:r>
              <a:rPr lang="en-US" altLang="ja-JP" sz="2800" dirty="0" smtClean="0"/>
              <a:t>(in </a:t>
            </a:r>
            <a:r>
              <a:rPr lang="en-US" altLang="ja-JP" sz="2800" dirty="0" err="1" smtClean="0"/>
              <a:t>MacOS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76660" y="2654926"/>
            <a:ext cx="5210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https://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www.python.org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/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3631" y="1838455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Python</a:t>
            </a:r>
            <a:endParaRPr kumimoji="1" lang="ja-JP" altLang="en-US" sz="36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2C6C7700-C6A2-A846-84CE-A8EB284D7787}"/>
              </a:ext>
            </a:extLst>
          </p:cNvPr>
          <p:cNvSpPr txBox="1"/>
          <p:nvPr/>
        </p:nvSpPr>
        <p:spPr>
          <a:xfrm rot="1811887">
            <a:off x="5650743" y="2250318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5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.</a:t>
            </a:r>
            <a:r>
              <a:rPr kumimoji="1" lang="en-US" altLang="ja-JP" sz="3200" b="1" dirty="0" err="1" smtClean="0"/>
              <a:t>venv</a:t>
            </a:r>
            <a:endParaRPr kumimoji="1" lang="ja-JP" altLang="en-US" sz="3200" b="1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/>
              <a:t>Pipfile</a:t>
            </a:r>
            <a:endParaRPr kumimoji="1" lang="ja-JP" altLang="en-US" sz="32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5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26" name="角丸四角形 25"/>
          <p:cNvSpPr/>
          <p:nvPr/>
        </p:nvSpPr>
        <p:spPr>
          <a:xfrm>
            <a:off x="386964" y="3961029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4723" y="4024530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exit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63836" y="322579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29" name="角丸四角形 28"/>
          <p:cNvSpPr/>
          <p:nvPr/>
        </p:nvSpPr>
        <p:spPr>
          <a:xfrm>
            <a:off x="363836" y="5795803"/>
            <a:ext cx="8367995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4723" y="5859304"/>
            <a:ext cx="2912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rm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5400" y="502247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Delete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32" name="角丸四角形 31"/>
          <p:cNvSpPr/>
          <p:nvPr/>
        </p:nvSpPr>
        <p:spPr>
          <a:xfrm>
            <a:off x="386964" y="2181780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15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="" xmlns:a16="http://schemas.microsoft.com/office/drawing/2014/main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="" xmlns:a16="http://schemas.microsoft.com/office/drawing/2014/main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="" xmlns:a16="http://schemas.microsoft.com/office/drawing/2014/main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="" xmlns:a16="http://schemas.microsoft.com/office/drawing/2014/main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8" name="角丸四角形 17"/>
          <p:cNvSpPr/>
          <p:nvPr/>
        </p:nvSpPr>
        <p:spPr>
          <a:xfrm>
            <a:off x="386964" y="39370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4723" y="4030620"/>
            <a:ext cx="8464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install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&gt;~=&lt;version&gt; 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6964" y="321114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packages</a:t>
            </a:r>
            <a:endParaRPr kumimoji="1" lang="ja-JP" altLang="en-US" sz="2800" dirty="0"/>
          </a:p>
        </p:txBody>
      </p:sp>
      <p:sp>
        <p:nvSpPr>
          <p:cNvPr id="12" name="角丸四角形 11"/>
          <p:cNvSpPr/>
          <p:nvPr/>
        </p:nvSpPr>
        <p:spPr>
          <a:xfrm>
            <a:off x="386964" y="2181780"/>
            <a:ext cx="8591936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15" name="角丸四角形 14"/>
          <p:cNvSpPr/>
          <p:nvPr/>
        </p:nvSpPr>
        <p:spPr>
          <a:xfrm>
            <a:off x="386964" y="57645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723" y="5858120"/>
            <a:ext cx="6332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uninstall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6964" y="503864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Uninstall packages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266700" y="6985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For {reticulate}, 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546100" y="2487567"/>
            <a:ext cx="8067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/>
              <a:t>you </a:t>
            </a:r>
            <a:r>
              <a:rPr lang="en-US" altLang="ja-JP" sz="4800" smtClean="0"/>
              <a:t>need</a:t>
            </a:r>
            <a:r>
              <a:rPr lang="en-US" altLang="ja-JP" sz="4800" dirty="0" smtClean="0"/>
              <a:t> </a:t>
            </a:r>
            <a:r>
              <a:rPr lang="en-US" altLang="ja-JP" sz="6000" dirty="0" err="1" smtClean="0"/>
              <a:t>NumPy</a:t>
            </a:r>
            <a:r>
              <a:rPr lang="en-US" altLang="ja-JP" sz="6000" dirty="0" smtClean="0"/>
              <a:t> </a:t>
            </a:r>
            <a:r>
              <a:rPr lang="en-US" altLang="ja-JP" sz="4800" dirty="0" smtClean="0"/>
              <a:t>package</a:t>
            </a:r>
            <a:endParaRPr kumimoji="1" lang="ja-JP" altLang="en-US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3835400" y="4461300"/>
            <a:ext cx="4968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in your </a:t>
            </a:r>
            <a:r>
              <a:rPr lang="en-US" altLang="ja-JP" sz="4800" dirty="0" err="1" smtClean="0"/>
              <a:t>virtualenv</a:t>
            </a:r>
            <a:r>
              <a:rPr lang="en-US" altLang="ja-JP" sz="4800" dirty="0" smtClean="0"/>
              <a:t>.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493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48863" y="4274235"/>
            <a:ext cx="8552181" cy="818465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0479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600196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install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install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6623" y="4331722"/>
            <a:ext cx="622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run pip freeze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478587" y="43317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48863" y="5239436"/>
            <a:ext cx="8552181" cy="133476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6623" y="5296922"/>
            <a:ext cx="6223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python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&gt;&gt;&gt; import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478587" y="52969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NumPy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7337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426591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venv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</a:t>
            </a:r>
          </a:p>
          <a:p>
            <a:pPr>
              <a:spcBef>
                <a:spcPts val="600"/>
              </a:spcBef>
            </a:pP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Address of the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2863098" y="4616827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06600" y="3073400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/>
              <a:t>back to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54" y="1691820"/>
            <a:ext cx="2520846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00408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Check your Python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27446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py_config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60115" y="2669714"/>
            <a:ext cx="15375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## python: </a:t>
            </a:r>
            <a:r>
              <a:rPr lang="en-US" altLang="ja-JP" sz="2800" dirty="0" smtClean="0">
                <a:solidFill>
                  <a:srgbClr val="FF40FF"/>
                </a:solidFill>
              </a:rPr>
              <a:t>&lt;</a:t>
            </a:r>
            <a:r>
              <a:rPr lang="en-US" altLang="ja-JP" sz="2800" dirty="0" err="1" smtClean="0">
                <a:solidFill>
                  <a:srgbClr val="FF40FF"/>
                </a:solidFill>
              </a:rPr>
              <a:t>prj</a:t>
            </a:r>
            <a:r>
              <a:rPr lang="en-US" altLang="ja-JP" sz="2800" dirty="0" smtClean="0">
                <a:solidFill>
                  <a:srgbClr val="FF40FF"/>
                </a:solidFill>
              </a:rPr>
              <a:t>&gt;/.</a:t>
            </a:r>
            <a:r>
              <a:rPr lang="en-US" altLang="ja-JP" sz="2800" dirty="0" err="1">
                <a:solidFill>
                  <a:srgbClr val="FF40FF"/>
                </a:solidFill>
              </a:rPr>
              <a:t>venv</a:t>
            </a:r>
            <a:r>
              <a:rPr lang="en-US" altLang="ja-JP" sz="2800" dirty="0">
                <a:solidFill>
                  <a:srgbClr val="FF40FF"/>
                </a:solidFill>
              </a:rPr>
              <a:t>/bin/python </a:t>
            </a:r>
            <a:endParaRPr lang="en-US" altLang="ja-JP" sz="2800" dirty="0" smtClean="0">
              <a:solidFill>
                <a:srgbClr val="FF40FF"/>
              </a:solidFill>
            </a:endParaRP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libpython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Python.framework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pythonhome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virtualenv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/bin/</a:t>
            </a:r>
            <a:r>
              <a:rPr lang="en-US" altLang="ja-JP" sz="2800" dirty="0" err="1"/>
              <a:t>activate_this.py</a:t>
            </a:r>
            <a:r>
              <a:rPr lang="en-US" altLang="ja-JP" sz="2800" dirty="0"/>
              <a:t>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  <a:r>
              <a:rPr lang="en-US" altLang="ja-JP" sz="2800" dirty="0">
                <a:solidFill>
                  <a:srgbClr val="FF40FF"/>
                </a:solidFill>
              </a:rPr>
              <a:t>version: 3.7.4 </a:t>
            </a:r>
            <a:r>
              <a:rPr lang="en-US" altLang="ja-JP" sz="2800" dirty="0"/>
              <a:t>(v3.7.4:e09359112e, Jul 8 </a:t>
            </a:r>
            <a:r>
              <a:rPr lang="en-US" altLang="ja-JP" sz="2800" dirty="0" smtClean="0"/>
              <a:t>2019...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/lib/python3.7/site-packages</a:t>
            </a:r>
            <a:r>
              <a:rPr lang="en-US" altLang="ja-JP" sz="2800" dirty="0" smtClean="0"/>
              <a:t>/...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numpy_version</a:t>
            </a:r>
            <a:r>
              <a:rPr lang="en-US" altLang="ja-JP" sz="2800" dirty="0"/>
              <a:t>: 1.16.4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/>
              <a:t>NOTE: Python version was forced by </a:t>
            </a:r>
            <a:r>
              <a:rPr lang="en-US" altLang="ja-JP" sz="2800" dirty="0" err="1" smtClean="0"/>
              <a:t>use_python</a:t>
            </a:r>
            <a:r>
              <a:rPr lang="en-US" altLang="ja-JP" sz="2800" dirty="0" smtClean="0"/>
              <a:t>...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45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4132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import("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")</a:t>
            </a:r>
            <a:endParaRPr lang="en-US" altLang="ja-JP" sz="40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4" y="2856407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6" y="3515141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3646170"/>
            <a:ext cx="2816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$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listdir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6377" y="4712970"/>
            <a:ext cx="63626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cs typeface="+mj-cs"/>
              </a:rPr>
              <a:t>## </a:t>
            </a:r>
            <a:r>
              <a:rPr lang="ja-JP" altLang="en-US" sz="2800" dirty="0" smtClean="0">
                <a:cs typeface="+mj-cs"/>
              </a:rPr>
              <a:t>[</a:t>
            </a:r>
            <a:r>
              <a:rPr lang="ja-JP" altLang="en-US" sz="2800" dirty="0">
                <a:cs typeface="+mj-cs"/>
              </a:rPr>
              <a:t>1] ".Rhistory"                ".DS_Store</a:t>
            </a:r>
            <a:r>
              <a:rPr lang="ja-JP" altLang="en-US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</a:t>
            </a:r>
            <a:r>
              <a:rPr lang="mr-IN" altLang="ja-JP" sz="2800" dirty="0" smtClean="0">
                <a:cs typeface="+mj-cs"/>
              </a:rPr>
              <a:t>[</a:t>
            </a:r>
            <a:r>
              <a:rPr lang="en-US" altLang="ja-JP" sz="2800" dirty="0" smtClean="0">
                <a:cs typeface="+mj-cs"/>
              </a:rPr>
              <a:t>2</a:t>
            </a:r>
            <a:r>
              <a:rPr lang="mr-IN" altLang="ja-JP" sz="2800" dirty="0" smtClean="0">
                <a:cs typeface="+mj-cs"/>
              </a:rPr>
              <a:t>] </a:t>
            </a:r>
            <a:r>
              <a:rPr lang="mr-IN" altLang="ja-JP" sz="2800" dirty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gitignore</a:t>
            </a:r>
            <a:r>
              <a:rPr lang="mr-IN" altLang="ja-JP" sz="2800" dirty="0">
                <a:cs typeface="+mj-cs"/>
              </a:rPr>
              <a:t>"      </a:t>
            </a:r>
            <a:r>
              <a:rPr lang="en-US" altLang="ja-JP" sz="2800" dirty="0" smtClean="0">
                <a:cs typeface="+mj-cs"/>
              </a:rPr>
              <a:t>   </a:t>
            </a:r>
            <a:r>
              <a:rPr lang="mr-IN" altLang="ja-JP" sz="2800" dirty="0" smtClean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RData</a:t>
            </a:r>
            <a:r>
              <a:rPr lang="mr-IN" altLang="ja-JP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...</a:t>
            </a:r>
            <a:r>
              <a:rPr lang="mr-IN" altLang="ja-JP" sz="2800" dirty="0" smtClean="0">
                <a:cs typeface="+mj-cs"/>
              </a:rPr>
              <a:t> </a:t>
            </a:r>
            <a:r>
              <a:rPr lang="ja-JP" altLang="en-US" sz="2800" dirty="0" smtClean="0">
                <a:cs typeface="+mj-cs"/>
              </a:rPr>
              <a:t> </a:t>
            </a:r>
            <a:endParaRPr lang="ja-JP" alt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3798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source file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1" name="メモ 10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446582" y="2812193"/>
            <a:ext cx="8465715" cy="3679508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7432" y="2837591"/>
            <a:ext cx="20521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/>
              <a:t>sample.py</a:t>
            </a:r>
            <a:endParaRPr kumimoji="1" lang="ja-JP" altLang="en-US" sz="3200" dirty="0"/>
          </a:p>
        </p:txBody>
      </p:sp>
      <p:sp>
        <p:nvSpPr>
          <p:cNvPr id="13" name="正方形/長方形 12"/>
          <p:cNvSpPr/>
          <p:nvPr/>
        </p:nvSpPr>
        <p:spPr>
          <a:xfrm>
            <a:off x="799589" y="2812192"/>
            <a:ext cx="77851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df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pd.read_csv(path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  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(df, n = 3)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df.head(n) </a:t>
            </a:r>
          </a:p>
        </p:txBody>
      </p:sp>
      <p:cxnSp>
        <p:nvCxnSpPr>
          <p:cNvPr id="15" name="直線コネクタ 14"/>
          <p:cNvCxnSpPr/>
          <p:nvPr/>
        </p:nvCxnSpPr>
        <p:spPr>
          <a:xfrm>
            <a:off x="799589" y="3000946"/>
            <a:ext cx="0" cy="338915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409189" y="4182261"/>
            <a:ext cx="0" cy="98863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1393896" y="5996400"/>
            <a:ext cx="0" cy="3937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60115" y="6442784"/>
            <a:ext cx="435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 &gt; New File &gt; Python script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20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6634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70054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hoge.csv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  <a:p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%&gt;% 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endParaRPr lang="en-US" altLang="ja-JP" sz="40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76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161002" y="3576805"/>
            <a:ext cx="8894098" cy="3183775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f_readr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1002" y="3487410"/>
            <a:ext cx="750979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microbenchmark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microbenchmark(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pd_load_csv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f_pd(path),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read.csv = f_base(path),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read_csv = f_readr(path),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fread = f_fread(path)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-&gt;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ggplot2::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autoplot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53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4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66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27203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72905" y="4323290"/>
            <a:ext cx="8539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## </a:t>
            </a:r>
            <a:r>
              <a:rPr lang="en-US" altLang="ja-JP" sz="2800" dirty="0" err="1" smtClean="0"/>
              <a:t>y_call_impl</a:t>
            </a:r>
            <a:r>
              <a:rPr lang="en-US" altLang="ja-JP" sz="2800" dirty="0" smtClean="0"/>
              <a:t>(callable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dots$args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dots$keywords</a:t>
            </a:r>
            <a:r>
              <a:rPr lang="en-US" altLang="ja-JP" sz="2800" dirty="0"/>
              <a:t>)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## </a:t>
            </a:r>
            <a:r>
              <a:rPr lang="ja-JP" altLang="en-US" sz="2800" dirty="0" smtClean="0"/>
              <a:t>で</a:t>
            </a:r>
            <a:r>
              <a:rPr lang="ja-JP" altLang="en-US" sz="2800" dirty="0"/>
              <a:t>エラー</a:t>
            </a:r>
            <a:r>
              <a:rPr lang="en-US" altLang="ja-JP" sz="2800" dirty="0"/>
              <a:t>: </a:t>
            </a:r>
          </a:p>
          <a:p>
            <a:r>
              <a:rPr lang="en-US" altLang="ja-JP" sz="2800" dirty="0" smtClean="0"/>
              <a:t>##  </a:t>
            </a:r>
            <a:r>
              <a:rPr lang="en-US" altLang="ja-JP" sz="2800" dirty="0" err="1"/>
              <a:t>TypeError</a:t>
            </a:r>
            <a:r>
              <a:rPr lang="en-US" altLang="ja-JP" sz="2800" dirty="0"/>
              <a:t>: cannot do slice indexing on &lt;class </a:t>
            </a:r>
            <a:endParaRPr lang="en-US" altLang="ja-JP" sz="2800" dirty="0" smtClean="0"/>
          </a:p>
          <a:p>
            <a:r>
              <a:rPr lang="en-US" altLang="ja-JP" sz="2800" dirty="0" smtClean="0"/>
              <a:t>## '</a:t>
            </a:r>
            <a:r>
              <a:rPr lang="en-US" altLang="ja-JP" sz="2800" dirty="0" err="1" smtClean="0"/>
              <a:t>pandas.core.indexes.range.RangeIndex</a:t>
            </a:r>
            <a:r>
              <a:rPr lang="en-US" altLang="ja-JP" sz="2800" dirty="0"/>
              <a:t>'&gt; with </a:t>
            </a:r>
            <a:r>
              <a:rPr lang="en-US" altLang="ja-JP" sz="2800" dirty="0" smtClean="0"/>
              <a:t>## these </a:t>
            </a:r>
            <a:r>
              <a:rPr lang="en-US" altLang="ja-JP" sz="2800" dirty="0">
                <a:solidFill>
                  <a:srgbClr val="FF40FF"/>
                </a:solidFill>
              </a:rPr>
              <a:t>indexers [5.0] of &lt;class 'float'&gt; </a:t>
            </a:r>
            <a:endParaRPr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01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4221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Import Python </a:t>
            </a:r>
            <a:r>
              <a:rPr lang="en-US" altLang="ja-JP" sz="3600" b="1" dirty="0" smtClean="0"/>
              <a:t>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5705" y="446035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5L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67827" y="338686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type ERROR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67827" y="5073928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set as integer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3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91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372100" y="1828800"/>
            <a:ext cx="2260600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7587499" y="2319613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7315" y="1470624"/>
            <a:ext cx="567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&gt; R markdown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825554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Create .</a:t>
            </a:r>
            <a:r>
              <a:rPr lang="en-US" altLang="ja-JP" sz="3600" b="1" dirty="0" err="1" smtClean="0"/>
              <a:t>Rmd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2088895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virturalenv</a:t>
            </a:r>
            <a:r>
              <a:rPr lang="en-US" altLang="ja-JP" sz="3600" b="1" dirty="0" smtClean="0"/>
              <a:t> in R chunk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5" y="2792053"/>
            <a:ext cx="8552181" cy="364150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2873918"/>
            <a:ext cx="8001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92351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96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</p:spTree>
    <p:extLst>
      <p:ext uri="{BB962C8B-B14F-4D97-AF65-F5344CB8AC3E}">
        <p14:creationId xmlns:p14="http://schemas.microsoft.com/office/powerpoint/2010/main" val="1721030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77256" y="3340100"/>
            <a:ext cx="1990885" cy="8255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4242" y="3460462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preview</a:t>
            </a:r>
            <a:endParaRPr kumimoji="1" lang="ja-JP" altLang="en-US" sz="3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7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360114" y="4821741"/>
            <a:ext cx="8552181" cy="169336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5000514"/>
            <a:ext cx="22781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三角形 16"/>
          <p:cNvSpPr/>
          <p:nvPr/>
        </p:nvSpPr>
        <p:spPr>
          <a:xfrm rot="5400000">
            <a:off x="8214033" y="499578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726" y="5438205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7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2712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7390"/>
            <a:ext cx="8552181" cy="208460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0115" y="3823016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object to R chunk</a:t>
            </a:r>
            <a:endParaRPr kumimoji="1" lang="ja-JP" altLang="en-US" sz="2800" dirty="0"/>
          </a:p>
        </p:txBody>
      </p:sp>
      <p:sp>
        <p:nvSpPr>
          <p:cNvPr id="14" name="角丸四角形 13"/>
          <p:cNvSpPr/>
          <p:nvPr/>
        </p:nvSpPr>
        <p:spPr>
          <a:xfrm>
            <a:off x="360115" y="4468509"/>
            <a:ext cx="8552181" cy="223709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5705" y="4550373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py$df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8220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8300" y="633320"/>
            <a:ext cx="8686800" cy="617387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49300" y="734920"/>
            <a:ext cx="12522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from time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</a:t>
            </a:r>
            <a:r>
              <a:rPr lang="ja-JP" altLang="en-US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endParaRPr lang="en-US" altLang="ja-JP" sz="3600" b="1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&lt;path&gt;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/sample.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csv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result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[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]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i in range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(100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start = </a:t>
            </a:r>
            <a:r>
              <a:rPr lang="ja-JP" altLang="en-US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 = </a:t>
            </a:r>
            <a:r>
              <a:rPr lang="ja-JP" altLang="en-US" sz="36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.read_csv(path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time()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- start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result =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result.append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4759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27000" y="678651"/>
            <a:ext cx="8928100" cy="6007568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27000" y="900020"/>
            <a:ext cx="125222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py$result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(expr = "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py_pd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", time = .)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rbind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mutate(time = time/10^9))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(expr, log10(time)))+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gem_violin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()+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coord_flip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403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4" y="730853"/>
            <a:ext cx="8984536" cy="5989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600863">
            <a:off x="2907576" y="3921977"/>
            <a:ext cx="1362061" cy="7174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732" y="4280716"/>
            <a:ext cx="718264" cy="718264"/>
          </a:xfrm>
          <a:prstGeom prst="rect">
            <a:avLst/>
          </a:prstGeom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64" y="36048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64" y="25380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64" y="1668637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88" y="730853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8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609884" y="2190198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4" y="3213100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418" name="Picture 2" descr="絵文字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6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on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:a16="http://schemas.microsoft.com/office/drawing/2014/main" xmlns="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:a16="http://schemas.microsoft.com/office/drawing/2014/main" xmlns="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xmlns="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xmlns="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xmlns="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xmlns="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:a16="http://schemas.microsoft.com/office/drawing/2014/main" xmlns="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:a16="http://schemas.microsoft.com/office/drawing/2014/main" xmlns="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xmlns="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:a16="http://schemas.microsoft.com/office/drawing/2014/main" xmlns="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xmlns="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66AE6FD3-3C9B-5F43-9C41-7842ED5B4EC9}"/>
              </a:ext>
            </a:extLst>
          </p:cNvPr>
          <p:cNvSpPr txBox="1"/>
          <p:nvPr/>
        </p:nvSpPr>
        <p:spPr>
          <a:xfrm>
            <a:off x="1983732" y="1797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:a16="http://schemas.microsoft.com/office/drawing/2014/main" xmlns="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:a16="http://schemas.microsoft.com/office/drawing/2014/main" xmlns="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xmlns="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:a16="http://schemas.microsoft.com/office/drawing/2014/main" xmlns="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xmlns="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:a16="http://schemas.microsoft.com/office/drawing/2014/main" xmlns="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:a16="http://schemas.microsoft.com/office/drawing/2014/main" xmlns="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xmlns="" id="{7DC197CB-DEA5-D048-9035-D9D2874634D5}"/>
              </a:ext>
            </a:extLst>
          </p:cNvPr>
          <p:cNvSpPr txBox="1"/>
          <p:nvPr/>
        </p:nvSpPr>
        <p:spPr>
          <a:xfrm>
            <a:off x="3513240" y="35608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xmlns="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:a16="http://schemas.microsoft.com/office/drawing/2014/main" xmlns="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:a16="http://schemas.microsoft.com/office/drawing/2014/main" xmlns="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xmlns="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xmlns="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xmlns="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:a16="http://schemas.microsoft.com/office/drawing/2014/main" xmlns="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:a16="http://schemas.microsoft.com/office/drawing/2014/main" xmlns="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:a16="http://schemas.microsoft.com/office/drawing/2014/main" xmlns="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:a16="http://schemas.microsoft.com/office/drawing/2014/main" xmlns="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xmlns="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54B8F6D2-EB9A-ED41-9E04-BB32AB62C6E4}"/>
              </a:ext>
            </a:extLst>
          </p:cNvPr>
          <p:cNvSpPr txBox="1"/>
          <p:nvPr/>
        </p:nvSpPr>
        <p:spPr>
          <a:xfrm>
            <a:off x="1882486" y="5196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一昔前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0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tps://images-na.ssl-images-amazon.com/images/I/51gkgp5cUf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39" y="1112550"/>
            <a:ext cx="5256584" cy="49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4589131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https://www.amazon.co.jp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/dp</a:t>
            </a:r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/B00Y0UI990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4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63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42" b="14794"/>
          <a:stretch/>
        </p:blipFill>
        <p:spPr>
          <a:xfrm>
            <a:off x="42847" y="2806701"/>
            <a:ext cx="910115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 r="28643" b="69338"/>
          <a:stretch/>
        </p:blipFill>
        <p:spPr>
          <a:xfrm>
            <a:off x="1" y="3505200"/>
            <a:ext cx="9144000" cy="1295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4" b="9715"/>
          <a:stretch/>
        </p:blipFill>
        <p:spPr>
          <a:xfrm>
            <a:off x="25400" y="3954911"/>
            <a:ext cx="9101153" cy="29030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51142" b="71152"/>
          <a:stretch/>
        </p:blipFill>
        <p:spPr>
          <a:xfrm>
            <a:off x="42848" y="2133600"/>
            <a:ext cx="9101153" cy="13716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44737"/>
          <a:stretch/>
        </p:blipFill>
        <p:spPr>
          <a:xfrm>
            <a:off x="0" y="0"/>
            <a:ext cx="9020529" cy="2133600"/>
          </a:xfrm>
          <a:custGeom>
            <a:avLst/>
            <a:gdLst>
              <a:gd name="connsiteX0" fmla="*/ 0 w 9020529"/>
              <a:gd name="connsiteY0" fmla="*/ 0 h 2133600"/>
              <a:gd name="connsiteX1" fmla="*/ 9020529 w 9020529"/>
              <a:gd name="connsiteY1" fmla="*/ 0 h 2133600"/>
              <a:gd name="connsiteX2" fmla="*/ 9020529 w 9020529"/>
              <a:gd name="connsiteY2" fmla="*/ 659464 h 2133600"/>
              <a:gd name="connsiteX3" fmla="*/ 5699656 w 9020529"/>
              <a:gd name="connsiteY3" fmla="*/ 659464 h 2133600"/>
              <a:gd name="connsiteX4" fmla="*/ 5699656 w 9020529"/>
              <a:gd name="connsiteY4" fmla="*/ 673100 h 2133600"/>
              <a:gd name="connsiteX5" fmla="*/ 4140200 w 9020529"/>
              <a:gd name="connsiteY5" fmla="*/ 673100 h 2133600"/>
              <a:gd name="connsiteX6" fmla="*/ 4140200 w 9020529"/>
              <a:gd name="connsiteY6" fmla="*/ 1384300 h 2133600"/>
              <a:gd name="connsiteX7" fmla="*/ 5699656 w 9020529"/>
              <a:gd name="connsiteY7" fmla="*/ 1384300 h 2133600"/>
              <a:gd name="connsiteX8" fmla="*/ 5699656 w 9020529"/>
              <a:gd name="connsiteY8" fmla="*/ 1436690 h 2133600"/>
              <a:gd name="connsiteX9" fmla="*/ 9020529 w 9020529"/>
              <a:gd name="connsiteY9" fmla="*/ 1436690 h 2133600"/>
              <a:gd name="connsiteX10" fmla="*/ 9020529 w 9020529"/>
              <a:gd name="connsiteY10" fmla="*/ 2133600 h 2133600"/>
              <a:gd name="connsiteX11" fmla="*/ 0 w 9020529"/>
              <a:gd name="connsiteY11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21336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73100"/>
                </a:lnTo>
                <a:lnTo>
                  <a:pt x="4140200" y="673100"/>
                </a:lnTo>
                <a:lnTo>
                  <a:pt x="4140200" y="1384300"/>
                </a:lnTo>
                <a:lnTo>
                  <a:pt x="5699656" y="1384300"/>
                </a:lnTo>
                <a:lnTo>
                  <a:pt x="5699656" y="1436690"/>
                </a:lnTo>
                <a:lnTo>
                  <a:pt x="9020529" y="1436690"/>
                </a:lnTo>
                <a:lnTo>
                  <a:pt x="9020529" y="2133600"/>
                </a:lnTo>
                <a:lnTo>
                  <a:pt x="0" y="2133600"/>
                </a:lnTo>
                <a:close/>
              </a:path>
            </a:pathLst>
          </a:custGeom>
        </p:spPr>
      </p:pic>
      <p:sp>
        <p:nvSpPr>
          <p:cNvPr id="13" name="テキスト ボックス 12"/>
          <p:cNvSpPr txBox="1"/>
          <p:nvPr/>
        </p:nvSpPr>
        <p:spPr>
          <a:xfrm flipH="1">
            <a:off x="1290319" y="3473823"/>
            <a:ext cx="250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solidFill>
                  <a:schemeClr val="bg1"/>
                </a:solidFill>
              </a:rPr>
              <a:t>(escape key)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81908"/>
          <a:stretch/>
        </p:blipFill>
        <p:spPr>
          <a:xfrm>
            <a:off x="0" y="0"/>
            <a:ext cx="6662057" cy="515873"/>
          </a:xfrm>
          <a:custGeom>
            <a:avLst/>
            <a:gdLst>
              <a:gd name="connsiteX0" fmla="*/ 0 w 9020529"/>
              <a:gd name="connsiteY0" fmla="*/ 0 h 698500"/>
              <a:gd name="connsiteX1" fmla="*/ 9020529 w 9020529"/>
              <a:gd name="connsiteY1" fmla="*/ 0 h 698500"/>
              <a:gd name="connsiteX2" fmla="*/ 9020529 w 9020529"/>
              <a:gd name="connsiteY2" fmla="*/ 659464 h 698500"/>
              <a:gd name="connsiteX3" fmla="*/ 5699656 w 9020529"/>
              <a:gd name="connsiteY3" fmla="*/ 659464 h 698500"/>
              <a:gd name="connsiteX4" fmla="*/ 5699656 w 9020529"/>
              <a:gd name="connsiteY4" fmla="*/ 698500 h 698500"/>
              <a:gd name="connsiteX5" fmla="*/ 0 w 9020529"/>
              <a:gd name="connsiteY5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0529" h="6985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98500"/>
                </a:lnTo>
                <a:lnTo>
                  <a:pt x="0" y="698500"/>
                </a:lnTo>
                <a:close/>
              </a:path>
            </a:pathLst>
          </a:cu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3296" b="16625"/>
          <a:stretch/>
        </p:blipFill>
        <p:spPr>
          <a:xfrm>
            <a:off x="0" y="502558"/>
            <a:ext cx="9020530" cy="63554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4129356" y="1428942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6241185" y="2552290"/>
            <a:ext cx="1362061" cy="717479"/>
          </a:xfrm>
          <a:prstGeom prst="rect">
            <a:avLst/>
          </a:prstGeom>
        </p:spPr>
      </p:pic>
      <p:pic>
        <p:nvPicPr>
          <p:cNvPr id="10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72" y="610641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03" y="154454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427727" y="2557953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5" y="3685944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73400" y="2705100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/>
              <a:t>s</a:t>
            </a:r>
            <a:r>
              <a:rPr kumimoji="1" lang="en-US" altLang="ja-JP" sz="4800" smtClean="0"/>
              <a:t>ummary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9524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.</a:t>
            </a:r>
            <a:r>
              <a:rPr kumimoji="1" lang="en-US" altLang="ja-JP" sz="3200" b="1" dirty="0" err="1" smtClean="0"/>
              <a:t>venv</a:t>
            </a:r>
            <a:endParaRPr kumimoji="1" lang="ja-JP" altLang="en-US" sz="3200" b="1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/>
              <a:t>Pipfile</a:t>
            </a:r>
            <a:endParaRPr kumimoji="1" lang="ja-JP" altLang="en-US" sz="32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4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:a16="http://schemas.microsoft.com/office/drawing/2014/main" xmlns="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:a16="http://schemas.microsoft.com/office/drawing/2014/main" xmlns="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xmlns="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xmlns="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xmlns="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xmlns="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:a16="http://schemas.microsoft.com/office/drawing/2014/main" xmlns="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:a16="http://schemas.microsoft.com/office/drawing/2014/main" xmlns="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xmlns="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:a16="http://schemas.microsoft.com/office/drawing/2014/main" xmlns="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xmlns="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66AE6FD3-3C9B-5F43-9C41-7842ED5B4EC9}"/>
              </a:ext>
            </a:extLst>
          </p:cNvPr>
          <p:cNvSpPr txBox="1"/>
          <p:nvPr/>
        </p:nvSpPr>
        <p:spPr>
          <a:xfrm>
            <a:off x="1975084" y="153402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:a16="http://schemas.microsoft.com/office/drawing/2014/main" xmlns="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:a16="http://schemas.microsoft.com/office/drawing/2014/main" xmlns="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xmlns="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:a16="http://schemas.microsoft.com/office/drawing/2014/main" xmlns="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xmlns="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:a16="http://schemas.microsoft.com/office/drawing/2014/main" xmlns="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:a16="http://schemas.microsoft.com/office/drawing/2014/main" xmlns="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xmlns="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:a16="http://schemas.microsoft.com/office/drawing/2014/main" xmlns="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:a16="http://schemas.microsoft.com/office/drawing/2014/main" xmlns="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xmlns="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xmlns="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xmlns="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:a16="http://schemas.microsoft.com/office/drawing/2014/main" xmlns="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:a16="http://schemas.microsoft.com/office/drawing/2014/main" xmlns="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:a16="http://schemas.microsoft.com/office/drawing/2014/main" xmlns="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:a16="http://schemas.microsoft.com/office/drawing/2014/main" xmlns="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xmlns="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最近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C213C109-3018-F249-8785-5F5B6BE461B3}"/>
              </a:ext>
            </a:extLst>
          </p:cNvPr>
          <p:cNvSpPr txBox="1"/>
          <p:nvPr/>
        </p:nvSpPr>
        <p:spPr>
          <a:xfrm>
            <a:off x="3503971" y="33034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xmlns="" id="{27682F81-CCDB-ED42-8EB5-A5710818EE99}"/>
              </a:ext>
            </a:extLst>
          </p:cNvPr>
          <p:cNvSpPr txBox="1"/>
          <p:nvPr/>
        </p:nvSpPr>
        <p:spPr>
          <a:xfrm>
            <a:off x="1867397" y="495117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7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99484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1443029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526714"/>
            <a:ext cx="63385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import(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"pandas"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3045943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r>
              <a:rPr lang="en-US" altLang="ja-JP" sz="3600" b="1" dirty="0" smtClean="0"/>
              <a:t> in </a:t>
            </a:r>
            <a:r>
              <a:rPr lang="en-US" altLang="ja-JP" sz="3600" b="1" dirty="0" err="1" smtClean="0"/>
              <a:t>Rmd</a:t>
            </a:r>
            <a:endParaRPr kumimoji="1" lang="ja-JP" altLang="en-US" sz="2800" dirty="0"/>
          </a:p>
        </p:txBody>
      </p:sp>
      <p:sp>
        <p:nvSpPr>
          <p:cNvPr id="9" name="角丸四角形 8"/>
          <p:cNvSpPr/>
          <p:nvPr/>
        </p:nvSpPr>
        <p:spPr>
          <a:xfrm>
            <a:off x="360115" y="3711840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705" y="3793705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6237" y="3811864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7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in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b="1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3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>
                <a:solidFill>
                  <a:srgbClr val="FF40FF"/>
                </a:solidFill>
              </a:rPr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:a16="http://schemas.microsoft.com/office/drawing/2014/main" xmlns="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xmlns="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xmlns="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3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21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50799" y="0"/>
            <a:ext cx="9093203" cy="6858000"/>
            <a:chOff x="50799" y="0"/>
            <a:chExt cx="7903168" cy="5960488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50799" y="0"/>
              <a:ext cx="7903168" cy="4536141"/>
              <a:chOff x="50800" y="0"/>
              <a:chExt cx="5564683" cy="3193933"/>
            </a:xfrm>
          </p:grpSpPr>
          <p:pic>
            <p:nvPicPr>
              <p:cNvPr id="3" name="図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387" b="80899"/>
              <a:stretch/>
            </p:blipFill>
            <p:spPr>
              <a:xfrm>
                <a:off x="50801" y="0"/>
                <a:ext cx="5564682" cy="1309914"/>
              </a:xfrm>
              <a:prstGeom prst="rect">
                <a:avLst/>
              </a:prstGeom>
            </p:spPr>
          </p:pic>
          <p:pic>
            <p:nvPicPr>
              <p:cNvPr id="4" name="図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037" r="38387" b="74983"/>
              <a:stretch/>
            </p:blipFill>
            <p:spPr>
              <a:xfrm>
                <a:off x="50800" y="1309914"/>
                <a:ext cx="5564682" cy="204410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852" r="38387" b="38657"/>
              <a:stretch/>
            </p:blipFill>
            <p:spPr>
              <a:xfrm>
                <a:off x="50800" y="1514324"/>
                <a:ext cx="5564683" cy="1679609"/>
              </a:xfrm>
              <a:prstGeom prst="rect">
                <a:avLst/>
              </a:prstGeom>
            </p:spPr>
          </p:pic>
        </p:grpSp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27" r="38387" b="24022"/>
            <a:stretch/>
          </p:blipFill>
          <p:spPr>
            <a:xfrm>
              <a:off x="50799" y="4536142"/>
              <a:ext cx="7903167" cy="84268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11" r="38387" b="14818"/>
            <a:stretch/>
          </p:blipFill>
          <p:spPr>
            <a:xfrm>
              <a:off x="50799" y="5378823"/>
              <a:ext cx="7903167" cy="58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45197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1077</TotalTime>
  <Words>2290</Words>
  <Application>Microsoft Macintosh PowerPoint</Application>
  <PresentationFormat>画面に合わせる (4:3)</PresentationFormat>
  <Paragraphs>603</Paragraphs>
  <Slides>96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5" baseType="lpstr">
      <vt:lpstr>Cambria Math</vt:lpstr>
      <vt:lpstr>DFPGyoSho-Lt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Microsoft Office ユーザー</cp:lastModifiedBy>
  <cp:revision>123</cp:revision>
  <cp:lastPrinted>2019-07-26T03:37:50Z</cp:lastPrinted>
  <dcterms:created xsi:type="dcterms:W3CDTF">2019-07-25T00:26:14Z</dcterms:created>
  <dcterms:modified xsi:type="dcterms:W3CDTF">2019-07-26T05:15:35Z</dcterms:modified>
</cp:coreProperties>
</file>